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9" r:id="rId2"/>
    <p:sldId id="262" r:id="rId3"/>
    <p:sldId id="256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357"/>
  </p:normalViewPr>
  <p:slideViewPr>
    <p:cSldViewPr snapToGrid="0" snapToObjects="1">
      <p:cViewPr varScale="1">
        <p:scale>
          <a:sx n="76" d="100"/>
          <a:sy n="76" d="100"/>
        </p:scale>
        <p:origin x="2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1D82D-344C-9F4D-A375-C0589D90816F}" type="datetimeFigureOut">
              <a:rPr lang="es-BO" smtClean="0"/>
              <a:t>10/9/20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410B3-922A-E548-BBC2-F19D891DE98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9358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10B3-922A-E548-BBC2-F19D891DE98A}" type="slidenum">
              <a:rPr lang="es-BO" smtClean="0"/>
              <a:t>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0737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B72BF-54E4-CB4D-BAB4-5518C90B8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F1F353-1D6B-634F-B3CA-EAF974993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0356A9-3928-EE43-98F1-B1B204D7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E0DE45-AF77-8A43-ACBC-986F9187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1BEC01-37CF-0C4C-9162-19654918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3145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B4876-2AA6-2543-A591-476BBD80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641AEF-CD21-8047-8A71-04275E756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8AB9AA-D382-DF48-9D30-687DD3E5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14F9FF-34AD-DC4F-9F26-237B25E3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C2DDEF-6404-CB4A-A899-D2DC2F4C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7274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0A1AA8-975E-B742-8FE5-A478A5A5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9CBB5F-0F7C-9B41-9063-C44BFBE47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CD0060-2CEF-E949-8D3C-3A3C1761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706B57-E8A2-7F49-9CE1-83AACE16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5AF46D-2AF3-094B-8612-544E52F6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9108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9866A-B792-164B-A30D-E4D71C19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FA2CF1-8B78-4746-BBD8-E604507F7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4408A2-B203-A64F-A178-C65F09F0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72C149-9614-6041-A097-4CEC4444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D21D7E-1DEB-E945-8D37-06683F7E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216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ECAF8-7C0B-1944-95A7-E3B5B717C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292DC3-80F6-D242-9A3E-B3B853BED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3B85E5-A759-7B4B-8873-260FFD4A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46E078-859A-3941-876F-308EFDB2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D63059-4617-344C-A5F8-200960DF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8479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29788-2D45-C848-8597-AA325275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140910-8FB0-0946-B297-3DAF2EB9F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01F1DC-4DD5-EB4C-AEE2-E821A2DBE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5E6B5E-8693-1541-9BB8-08499CFC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1CF503-D586-AE41-9C17-3B963A42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2B957A-A023-5943-9DEC-9AAE05C2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4739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D28E-97D4-D748-BFE6-366D5B90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953744-EE1E-2143-99E8-BD780BAA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AF89C2-DBFB-5F49-9D18-FF21C16E1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36C7C8-19D5-A444-B22D-F52CC91E9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DC520F-BC43-984E-A48A-CF801ABAD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48F02C9-4F86-1943-A9FF-B72B7BBA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EEC0A74-4B35-CB4B-BC7D-FEAE4B82D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303DC8C-0408-1A41-A499-3F59185C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304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88874-F371-A441-A6AA-E912A1C3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6A5163-B452-5C4A-BC12-D135CE28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AE6F5A-A154-5547-A665-C0D6E21A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8E177C-F439-874F-97EB-20A339D4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8790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7CF7018-CA3A-B448-956F-4363484F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AAAB2E-5529-FB45-8E63-C7574FD7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8D6105-359A-864A-83D1-B2C17FF7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9876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4F0A6-C154-C14A-8E7E-EC0245F09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CF333C-F4E2-E44F-A412-4541F51D1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766E0F-9D50-8E4E-A11C-95AAD4241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453414-473F-5B47-AAA3-C096FEED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C180D7-1611-FA44-8BBD-DFF2F81B8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2F2164-F4A4-964E-A0EC-A3481E98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4090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06261-EF17-CA4B-A21C-47D17A43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E6E370-1D24-724B-BFF7-1418A1AC1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8965B5-41B4-7D47-A107-33AD9B0F0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CFB2FD-2E13-A649-AA16-65AB2E9C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73A85D-56E2-EA42-8931-C47EC1F0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DD9A12-04A6-F14F-A0F3-35FED438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2003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A34207E-B4AF-5F4F-9162-24944522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D075EF-06FB-1F4C-8741-BC41FB68B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BDC20-FA03-2141-ACB7-CDB70FC0C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C7417-439E-7645-834B-C39B505B08F3}" type="datetimeFigureOut">
              <a:rPr lang="es-BO" smtClean="0"/>
              <a:t>10/9/20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903DF2-E140-8A42-BF95-6B81F4131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6AC8D1-53E5-7346-8668-129BB4E5B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203B9-154D-E947-97B8-0BE5FB1D355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1189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9EACAF0-CDB1-0046-B355-5EE3BE678B47}"/>
              </a:ext>
            </a:extLst>
          </p:cNvPr>
          <p:cNvSpPr/>
          <p:nvPr/>
        </p:nvSpPr>
        <p:spPr>
          <a:xfrm>
            <a:off x="1299235" y="521610"/>
            <a:ext cx="8210123" cy="132343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BO" sz="4000" b="1" dirty="0">
                <a:solidFill>
                  <a:schemeClr val="bg1"/>
                </a:solidFill>
                <a:latin typeface="Bliss"/>
                <a:ea typeface="Times New Roman" panose="02020603050405020304" pitchFamily="18" charset="0"/>
              </a:rPr>
              <a:t>AGRICULTURA URBANA Y PERIURBANA</a:t>
            </a:r>
          </a:p>
        </p:txBody>
      </p:sp>
      <p:pic>
        <p:nvPicPr>
          <p:cNvPr id="7" name="image1.png" descr="/var/folders/q5/zw8p6ryn6gl3h5x5jsh0lcy40000gn/T/com.microsoft.Word/WebArchiveCopyPasteTempFiles/2ed598a4-b541-44a3-831b-834631df4b05">
            <a:extLst>
              <a:ext uri="{FF2B5EF4-FFF2-40B4-BE49-F238E27FC236}">
                <a16:creationId xmlns:a16="http://schemas.microsoft.com/office/drawing/2014/main" id="{B77EEE0C-F679-7245-9BBC-CB3FDB688BCB}"/>
              </a:ext>
            </a:extLst>
          </p:cNvPr>
          <p:cNvPicPr/>
          <p:nvPr/>
        </p:nvPicPr>
        <p:blipFill>
          <a:blip r:embed="rId2"/>
          <a:srcRect l="16240" r="16684" b="8038"/>
          <a:stretch>
            <a:fillRect/>
          </a:stretch>
        </p:blipFill>
        <p:spPr>
          <a:xfrm>
            <a:off x="10041467" y="237069"/>
            <a:ext cx="1507066" cy="1957354"/>
          </a:xfrm>
          <a:prstGeom prst="rect">
            <a:avLst/>
          </a:prstGeom>
          <a:ln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B589B2-4602-E445-ABF1-F3C2A946D2D3}"/>
              </a:ext>
            </a:extLst>
          </p:cNvPr>
          <p:cNvSpPr txBox="1"/>
          <p:nvPr/>
        </p:nvSpPr>
        <p:spPr>
          <a:xfrm>
            <a:off x="9390827" y="2238990"/>
            <a:ext cx="2733441" cy="27699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BO" sz="12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Gobierno Autónomo Municipal de Sucre</a:t>
            </a:r>
          </a:p>
        </p:txBody>
      </p:sp>
      <p:sp>
        <p:nvSpPr>
          <p:cNvPr id="8" name="100 CuadroTexto">
            <a:extLst>
              <a:ext uri="{FF2B5EF4-FFF2-40B4-BE49-F238E27FC236}">
                <a16:creationId xmlns:a16="http://schemas.microsoft.com/office/drawing/2014/main" id="{87D1A390-56F2-584E-93C5-D03941BF8715}"/>
              </a:ext>
            </a:extLst>
          </p:cNvPr>
          <p:cNvSpPr txBox="1"/>
          <p:nvPr/>
        </p:nvSpPr>
        <p:spPr>
          <a:xfrm>
            <a:off x="4657992" y="2213807"/>
            <a:ext cx="21341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TANSPORTE</a:t>
            </a:r>
          </a:p>
        </p:txBody>
      </p:sp>
      <p:sp>
        <p:nvSpPr>
          <p:cNvPr id="9" name="101 CuadroTexto">
            <a:extLst>
              <a:ext uri="{FF2B5EF4-FFF2-40B4-BE49-F238E27FC236}">
                <a16:creationId xmlns:a16="http://schemas.microsoft.com/office/drawing/2014/main" id="{F93ED357-A4F0-6A49-A35B-F4F011FFDEBE}"/>
              </a:ext>
            </a:extLst>
          </p:cNvPr>
          <p:cNvSpPr txBox="1"/>
          <p:nvPr/>
        </p:nvSpPr>
        <p:spPr>
          <a:xfrm>
            <a:off x="8435914" y="2824511"/>
            <a:ext cx="18341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ILIQUIDEZ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BO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02 CuadroTexto">
            <a:extLst>
              <a:ext uri="{FF2B5EF4-FFF2-40B4-BE49-F238E27FC236}">
                <a16:creationId xmlns:a16="http://schemas.microsoft.com/office/drawing/2014/main" id="{F79FE8D1-A8E5-C446-A487-A301136B84DD}"/>
              </a:ext>
            </a:extLst>
          </p:cNvPr>
          <p:cNvSpPr txBox="1"/>
          <p:nvPr/>
        </p:nvSpPr>
        <p:spPr>
          <a:xfrm>
            <a:off x="1705349" y="3870059"/>
            <a:ext cx="43254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DISMINUCIÓN DE VENTAS </a:t>
            </a:r>
            <a:endParaRPr lang="es-BO" sz="2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3 CuadroTexto">
            <a:extLst>
              <a:ext uri="{FF2B5EF4-FFF2-40B4-BE49-F238E27FC236}">
                <a16:creationId xmlns:a16="http://schemas.microsoft.com/office/drawing/2014/main" id="{1615DE1F-B42F-0A43-8C2F-AF1EE22568E3}"/>
              </a:ext>
            </a:extLst>
          </p:cNvPr>
          <p:cNvSpPr txBox="1"/>
          <p:nvPr/>
        </p:nvSpPr>
        <p:spPr>
          <a:xfrm>
            <a:off x="3534318" y="5754236"/>
            <a:ext cx="29724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BRECHA DIGITAL </a:t>
            </a:r>
            <a:endParaRPr lang="es-BO" sz="2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04 CuadroTexto">
            <a:extLst>
              <a:ext uri="{FF2B5EF4-FFF2-40B4-BE49-F238E27FC236}">
                <a16:creationId xmlns:a16="http://schemas.microsoft.com/office/drawing/2014/main" id="{A90A4031-5984-6344-B2AF-A442943EF410}"/>
              </a:ext>
            </a:extLst>
          </p:cNvPr>
          <p:cNvSpPr txBox="1"/>
          <p:nvPr/>
        </p:nvSpPr>
        <p:spPr>
          <a:xfrm>
            <a:off x="2098129" y="4823853"/>
            <a:ext cx="45272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REDUCCIÓN DE INGRESOS </a:t>
            </a:r>
            <a:endParaRPr lang="es-BO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05 CuadroTexto">
            <a:extLst>
              <a:ext uri="{FF2B5EF4-FFF2-40B4-BE49-F238E27FC236}">
                <a16:creationId xmlns:a16="http://schemas.microsoft.com/office/drawing/2014/main" id="{916C3BB3-7125-4141-AEAE-C757F80F2BD3}"/>
              </a:ext>
            </a:extLst>
          </p:cNvPr>
          <p:cNvSpPr txBox="1"/>
          <p:nvPr/>
        </p:nvSpPr>
        <p:spPr>
          <a:xfrm>
            <a:off x="4014560" y="3112847"/>
            <a:ext cx="35125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COMERCIALIZACIÓN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BO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06 CuadroTexto">
            <a:extLst>
              <a:ext uri="{FF2B5EF4-FFF2-40B4-BE49-F238E27FC236}">
                <a16:creationId xmlns:a16="http://schemas.microsoft.com/office/drawing/2014/main" id="{30245F3E-E35B-DA49-9C56-5B6FEAB86C92}"/>
              </a:ext>
            </a:extLst>
          </p:cNvPr>
          <p:cNvSpPr txBox="1"/>
          <p:nvPr/>
        </p:nvSpPr>
        <p:spPr>
          <a:xfrm>
            <a:off x="8197690" y="4686030"/>
            <a:ext cx="29173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INCERTIDUMBRE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BO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07 CuadroTexto">
            <a:extLst>
              <a:ext uri="{FF2B5EF4-FFF2-40B4-BE49-F238E27FC236}">
                <a16:creationId xmlns:a16="http://schemas.microsoft.com/office/drawing/2014/main" id="{D1A3A693-6677-1B42-B95F-7E930D2B62A9}"/>
              </a:ext>
            </a:extLst>
          </p:cNvPr>
          <p:cNvSpPr txBox="1"/>
          <p:nvPr/>
        </p:nvSpPr>
        <p:spPr>
          <a:xfrm>
            <a:off x="7527060" y="5531098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TEMOR</a:t>
            </a:r>
            <a:endParaRPr lang="es-BO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08 CuadroTexto">
            <a:extLst>
              <a:ext uri="{FF2B5EF4-FFF2-40B4-BE49-F238E27FC236}">
                <a16:creationId xmlns:a16="http://schemas.microsoft.com/office/drawing/2014/main" id="{530C2CA3-F3FF-854A-B850-0DE430216A8C}"/>
              </a:ext>
            </a:extLst>
          </p:cNvPr>
          <p:cNvSpPr txBox="1"/>
          <p:nvPr/>
        </p:nvSpPr>
        <p:spPr>
          <a:xfrm>
            <a:off x="7040864" y="3891883"/>
            <a:ext cx="21598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CONTAGIOS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BO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09 CuadroTexto">
            <a:extLst>
              <a:ext uri="{FF2B5EF4-FFF2-40B4-BE49-F238E27FC236}">
                <a16:creationId xmlns:a16="http://schemas.microsoft.com/office/drawing/2014/main" id="{626EF39E-D1E2-3F43-9005-0368618B0157}"/>
              </a:ext>
            </a:extLst>
          </p:cNvPr>
          <p:cNvSpPr txBox="1"/>
          <p:nvPr/>
        </p:nvSpPr>
        <p:spPr>
          <a:xfrm>
            <a:off x="1665680" y="2570692"/>
            <a:ext cx="16802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INSUMOS</a:t>
            </a:r>
          </a:p>
        </p:txBody>
      </p:sp>
    </p:spTree>
    <p:extLst>
      <p:ext uri="{BB962C8B-B14F-4D97-AF65-F5344CB8AC3E}">
        <p14:creationId xmlns:p14="http://schemas.microsoft.com/office/powerpoint/2010/main" val="45930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9928968-17EC-724B-B56B-7CD7480D1B99}"/>
              </a:ext>
            </a:extLst>
          </p:cNvPr>
          <p:cNvSpPr/>
          <p:nvPr/>
        </p:nvSpPr>
        <p:spPr>
          <a:xfrm>
            <a:off x="4453465" y="4451401"/>
            <a:ext cx="7095067" cy="193899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es-BO" sz="2400" b="1" dirty="0">
                <a:latin typeface="Arial" panose="020B0604020202020204" pitchFamily="34" charset="0"/>
                <a:cs typeface="Arial" panose="020B0604020202020204" pitchFamily="34" charset="0"/>
              </a:rPr>
              <a:t>Convirtiéndose en uno de los principales amortiguadores que contribuyen a mitigar los efectos de esta crisis, manteniendo con mucho sacrificio activas las cadenas productivas que abastecen los mercados locales de consumo.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B7D745C-1009-5E49-8F65-8C3582B85CC9}"/>
              </a:ext>
            </a:extLst>
          </p:cNvPr>
          <p:cNvSpPr/>
          <p:nvPr/>
        </p:nvSpPr>
        <p:spPr>
          <a:xfrm>
            <a:off x="855131" y="1196072"/>
            <a:ext cx="7569200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BO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Esta coyuntura a la vez nos da una mirada de esperanza, dado que ante esta adversidad los AUP están demostrado su gran solidaridad y compromiso con la sociedad.</a:t>
            </a:r>
            <a:r>
              <a:rPr lang="es-BO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F63837-8887-0B49-8178-FBF2B8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65" y="4451401"/>
            <a:ext cx="3511348" cy="19751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A56506-993D-4644-A19C-106AE0092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528" y="411374"/>
            <a:ext cx="1952737" cy="34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A69F03-70B6-B143-BBC9-8AF203CD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3196904"/>
            <a:ext cx="6888887" cy="26246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411696-A6BC-5747-A0E6-CA595096C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9" t="2214" r="8127"/>
          <a:stretch/>
        </p:blipFill>
        <p:spPr>
          <a:xfrm>
            <a:off x="6990486" y="343514"/>
            <a:ext cx="5047144" cy="59387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D86BCBA-58CD-9046-A186-8F8B4A740C00}"/>
              </a:ext>
            </a:extLst>
          </p:cNvPr>
          <p:cNvSpPr txBox="1"/>
          <p:nvPr/>
        </p:nvSpPr>
        <p:spPr>
          <a:xfrm>
            <a:off x="33865" y="1257912"/>
            <a:ext cx="6888887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BO" sz="2400" b="1" dirty="0">
                <a:solidFill>
                  <a:schemeClr val="bg1"/>
                </a:solidFill>
              </a:rPr>
              <a:t>DESARROLLO DE UNA CAMPAÑA DIGITAL DE APOYO A LA COMERCIALIZACIÓN Y PUESTA EN VALOR DE PRODUCTOS AGRÍCOLAS PROVENIENTES DE LA AGRICULTURA URBANA, PERIURBANA DEL MUNICIPIO DE SUCRE</a:t>
            </a:r>
            <a:r>
              <a:rPr lang="es-BO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7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770135-50F9-6444-954E-31AE2FAC0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67" y="525848"/>
            <a:ext cx="2886676" cy="28866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22EC59-789A-D34E-850A-063EC196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147" y="3627396"/>
            <a:ext cx="2886676" cy="28866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B3C416-176D-0545-A18F-96D49A427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141" y="525848"/>
            <a:ext cx="2903945" cy="29039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CB5AE4-59A9-164A-B00D-BC76ECFDA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147" y="545526"/>
            <a:ext cx="2886676" cy="28866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80A9DD-B7EC-D745-9D25-DB1989F9D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767" y="3627396"/>
            <a:ext cx="2886676" cy="288667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50724D7-E8AA-D549-A7E7-9203142E3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421" y="3604407"/>
            <a:ext cx="2909665" cy="290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3D495A-E6F1-F146-A840-36C130601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7" t="22223" r="21217" b="22715"/>
          <a:stretch/>
        </p:blipFill>
        <p:spPr>
          <a:xfrm>
            <a:off x="4357823" y="2466586"/>
            <a:ext cx="2633733" cy="1944777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99B134EE-A04B-DC43-883B-3E74B86C2F57}"/>
              </a:ext>
            </a:extLst>
          </p:cNvPr>
          <p:cNvSpPr/>
          <p:nvPr/>
        </p:nvSpPr>
        <p:spPr>
          <a:xfrm>
            <a:off x="4382534" y="425703"/>
            <a:ext cx="2721422" cy="180721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000" b="1" dirty="0"/>
              <a:t>Construcción de capital social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81D294D-A9CA-084E-861F-53F2D65398DF}"/>
              </a:ext>
            </a:extLst>
          </p:cNvPr>
          <p:cNvSpPr/>
          <p:nvPr/>
        </p:nvSpPr>
        <p:spPr>
          <a:xfrm>
            <a:off x="1112114" y="2693776"/>
            <a:ext cx="2721422" cy="180721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000" b="1" dirty="0"/>
              <a:t>Relacionarse con el entorno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591AF90-971C-2E49-AFA9-34FBB79F6689}"/>
              </a:ext>
            </a:extLst>
          </p:cNvPr>
          <p:cNvSpPr/>
          <p:nvPr/>
        </p:nvSpPr>
        <p:spPr>
          <a:xfrm>
            <a:off x="7467608" y="2557852"/>
            <a:ext cx="2721422" cy="180721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000" b="1" dirty="0"/>
              <a:t>Articulación a mercados 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0F391EC-23B6-6644-83A2-8F54B9E5E68E}"/>
              </a:ext>
            </a:extLst>
          </p:cNvPr>
          <p:cNvSpPr/>
          <p:nvPr/>
        </p:nvSpPr>
        <p:spPr>
          <a:xfrm>
            <a:off x="4357823" y="4752860"/>
            <a:ext cx="2721422" cy="180721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400" b="1" dirty="0"/>
              <a:t>Gestionar la asociatividad empresarial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B4EFB6-31AE-194B-829D-9F9CB7601109}"/>
              </a:ext>
            </a:extLst>
          </p:cNvPr>
          <p:cNvSpPr txBox="1"/>
          <p:nvPr/>
        </p:nvSpPr>
        <p:spPr>
          <a:xfrm>
            <a:off x="8018412" y="666661"/>
            <a:ext cx="274068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FOMENTAR EL LIDERAZGO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06CA3A5-28F9-F24F-B025-51BE3AD63413}"/>
              </a:ext>
            </a:extLst>
          </p:cNvPr>
          <p:cNvSpPr txBox="1"/>
          <p:nvPr/>
        </p:nvSpPr>
        <p:spPr>
          <a:xfrm>
            <a:off x="8018412" y="1093582"/>
            <a:ext cx="234352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VISIÓN DE COLECTIVO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1BD0CB-FBCF-4442-84B2-AA75E1DD8398}"/>
              </a:ext>
            </a:extLst>
          </p:cNvPr>
          <p:cNvSpPr txBox="1"/>
          <p:nvPr/>
        </p:nvSpPr>
        <p:spPr>
          <a:xfrm>
            <a:off x="8018412" y="1537436"/>
            <a:ext cx="189866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TRANSPARENCIA</a:t>
            </a:r>
            <a:r>
              <a:rPr lang="es-BO" dirty="0"/>
              <a:t> 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F4FBA4-BF31-1C43-953A-7F92CB6ED116}"/>
              </a:ext>
            </a:extLst>
          </p:cNvPr>
          <p:cNvSpPr txBox="1"/>
          <p:nvPr/>
        </p:nvSpPr>
        <p:spPr>
          <a:xfrm>
            <a:off x="8357078" y="4984657"/>
            <a:ext cx="374314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INSERTARSE A MDS DIFERENCIADOS 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F1E9C2F-3AC1-8C47-9C81-D4368CEEFC8A}"/>
              </a:ext>
            </a:extLst>
          </p:cNvPr>
          <p:cNvSpPr txBox="1"/>
          <p:nvPr/>
        </p:nvSpPr>
        <p:spPr>
          <a:xfrm>
            <a:off x="8357078" y="5394645"/>
            <a:ext cx="348364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OFERTAR PRODUCTOS RENTABLES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708CBA5-CFF9-FF49-A3C0-39331C9B6CA5}"/>
              </a:ext>
            </a:extLst>
          </p:cNvPr>
          <p:cNvSpPr txBox="1"/>
          <p:nvPr/>
        </p:nvSpPr>
        <p:spPr>
          <a:xfrm>
            <a:off x="8357078" y="5821566"/>
            <a:ext cx="298453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INNOVAR, GENERAR VALOR  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E623DB-3609-914D-85CE-B34488224710}"/>
              </a:ext>
            </a:extLst>
          </p:cNvPr>
          <p:cNvSpPr txBox="1"/>
          <p:nvPr/>
        </p:nvSpPr>
        <p:spPr>
          <a:xfrm>
            <a:off x="8357078" y="6244511"/>
            <a:ext cx="262135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DESARROLLAR CALIDAD  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6A00BF2-F7BF-6743-BC4C-A09DE69757E9}"/>
              </a:ext>
            </a:extLst>
          </p:cNvPr>
          <p:cNvSpPr txBox="1"/>
          <p:nvPr/>
        </p:nvSpPr>
        <p:spPr>
          <a:xfrm>
            <a:off x="347626" y="5001593"/>
            <a:ext cx="232820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GENERAR CAPACIDAD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68B591B-F88E-C34E-9395-BB26C225AC57}"/>
              </a:ext>
            </a:extLst>
          </p:cNvPr>
          <p:cNvSpPr txBox="1"/>
          <p:nvPr/>
        </p:nvSpPr>
        <p:spPr>
          <a:xfrm>
            <a:off x="347626" y="5462380"/>
            <a:ext cx="367805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ALIANZAS, CONVENIOS, ACUERDOS 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B969AB-78B1-C94F-8659-233F323C8ADB}"/>
              </a:ext>
            </a:extLst>
          </p:cNvPr>
          <p:cNvSpPr txBox="1"/>
          <p:nvPr/>
        </p:nvSpPr>
        <p:spPr>
          <a:xfrm>
            <a:off x="347626" y="5940100"/>
            <a:ext cx="3197542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BO" b="1" dirty="0"/>
              <a:t>EQUILIBRIO ENTRE BENEFICIOS </a:t>
            </a:r>
          </a:p>
          <a:p>
            <a:r>
              <a:rPr lang="es-BO" b="1" dirty="0"/>
              <a:t>COLECTIVOS E INDIVIDUALES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E6B6A06-B5BC-434F-A5E5-B1A56DDC8128}"/>
              </a:ext>
            </a:extLst>
          </p:cNvPr>
          <p:cNvSpPr txBox="1"/>
          <p:nvPr/>
        </p:nvSpPr>
        <p:spPr>
          <a:xfrm>
            <a:off x="550823" y="617678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dirty="0"/>
              <a:t>  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9038DAA-F259-D147-93C0-4DD31480B872}"/>
              </a:ext>
            </a:extLst>
          </p:cNvPr>
          <p:cNvSpPr txBox="1"/>
          <p:nvPr/>
        </p:nvSpPr>
        <p:spPr>
          <a:xfrm>
            <a:off x="863730" y="1397415"/>
            <a:ext cx="3042116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s-BO" b="1" dirty="0"/>
              <a:t>MANEJARSE EN UN ENTORNO</a:t>
            </a:r>
          </a:p>
          <a:p>
            <a:pPr algn="ctr"/>
            <a:r>
              <a:rPr lang="es-BO" b="1" dirty="0"/>
              <a:t> CAMBIANTE  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B501A1DF-BF06-2247-883C-50F2F04AA13C}"/>
              </a:ext>
            </a:extLst>
          </p:cNvPr>
          <p:cNvSpPr/>
          <p:nvPr/>
        </p:nvSpPr>
        <p:spPr>
          <a:xfrm>
            <a:off x="7575317" y="599004"/>
            <a:ext cx="443095" cy="13652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A61C1F7F-5E99-7C44-A17C-37653B0CCC20}"/>
              </a:ext>
            </a:extLst>
          </p:cNvPr>
          <p:cNvSpPr/>
          <p:nvPr/>
        </p:nvSpPr>
        <p:spPr>
          <a:xfrm rot="5400000">
            <a:off x="9926719" y="2801739"/>
            <a:ext cx="510828" cy="366234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Abrir llave 23">
            <a:extLst>
              <a:ext uri="{FF2B5EF4-FFF2-40B4-BE49-F238E27FC236}">
                <a16:creationId xmlns:a16="http://schemas.microsoft.com/office/drawing/2014/main" id="{EB4BBC4B-51C6-654C-BF2E-D665ADF1FB5C}"/>
              </a:ext>
            </a:extLst>
          </p:cNvPr>
          <p:cNvSpPr/>
          <p:nvPr/>
        </p:nvSpPr>
        <p:spPr>
          <a:xfrm rot="10800000">
            <a:off x="3932972" y="5018523"/>
            <a:ext cx="375300" cy="14598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F9AA5E45-D17F-5546-9350-7D11511C5035}"/>
              </a:ext>
            </a:extLst>
          </p:cNvPr>
          <p:cNvSpPr/>
          <p:nvPr/>
        </p:nvSpPr>
        <p:spPr>
          <a:xfrm rot="16200000">
            <a:off x="2134140" y="746244"/>
            <a:ext cx="497533" cy="31029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3265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9B203D-C693-404C-BC20-67A938EB5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5" y="4587189"/>
            <a:ext cx="2984891" cy="22200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AC1EC3-7064-5C47-ADFD-4E1A8F88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09" y="4605393"/>
            <a:ext cx="2988448" cy="21848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814EA2E-3660-CC44-B818-BECBC949D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176" y="4468655"/>
            <a:ext cx="2937648" cy="21848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DE2999E-1450-C447-BBA4-D4D1C909A5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7" t="22223" r="21217" b="22715"/>
          <a:stretch/>
        </p:blipFill>
        <p:spPr>
          <a:xfrm>
            <a:off x="3414379" y="0"/>
            <a:ext cx="5363242" cy="39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69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171</Words>
  <Application>Microsoft Macintosh PowerPoint</Application>
  <PresentationFormat>Panorámica</PresentationFormat>
  <Paragraphs>34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Apple Chancery</vt:lpstr>
      <vt:lpstr>Arial</vt:lpstr>
      <vt:lpstr>Bliss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29</cp:revision>
  <dcterms:created xsi:type="dcterms:W3CDTF">2020-09-09T11:22:13Z</dcterms:created>
  <dcterms:modified xsi:type="dcterms:W3CDTF">2020-09-10T22:22:47Z</dcterms:modified>
</cp:coreProperties>
</file>